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6" r:id="rId6"/>
    <p:sldId id="259" r:id="rId7"/>
    <p:sldId id="260" r:id="rId8"/>
    <p:sldId id="262" r:id="rId9"/>
    <p:sldId id="264" r:id="rId10"/>
    <p:sldId id="269" r:id="rId11"/>
    <p:sldId id="268" r:id="rId12"/>
    <p:sldId id="267" r:id="rId13"/>
    <p:sldId id="265" r:id="rId14"/>
    <p:sldId id="26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34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03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12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84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69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90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63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87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16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95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39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B487-4825-42E2-A89E-1DCDC691E03B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856D2-10E0-4B7E-BE60-5ED985DD8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04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b="1" dirty="0" smtClean="0"/>
              <a:t>L. </a:t>
            </a:r>
            <a:r>
              <a:rPr lang="en-AU" b="1" dirty="0" smtClean="0"/>
              <a:t>13. RNA </a:t>
            </a:r>
            <a:r>
              <a:rPr lang="en-AU" b="1" dirty="0"/>
              <a:t>transfection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b="1" dirty="0"/>
              <a:t>Short-RNA transfection</a:t>
            </a:r>
            <a:endParaRPr lang="en-AU" sz="2800" b="1" dirty="0" smtClean="0"/>
          </a:p>
          <a:p>
            <a:r>
              <a:rPr lang="en-AU" sz="2800" b="1" dirty="0" smtClean="0"/>
              <a:t>Long-RNA transfection</a:t>
            </a:r>
            <a:r>
              <a:rPr lang="ru-RU" sz="2800" b="1" dirty="0" smtClean="0"/>
              <a:t>ю</a:t>
            </a:r>
          </a:p>
          <a:p>
            <a:r>
              <a:rPr lang="en-AU" sz="2800" b="1" dirty="0" smtClean="0"/>
              <a:t>Repeated </a:t>
            </a:r>
            <a:r>
              <a:rPr lang="en-AU" sz="2800" b="1" dirty="0"/>
              <a:t>long-RNA transfection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14187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dirty="0"/>
              <a:t>Endogenous vs. exogenous long </a:t>
            </a:r>
            <a:r>
              <a:rPr lang="fr-FR" b="1" dirty="0" smtClean="0"/>
              <a:t>RNA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0408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Several </a:t>
            </a:r>
            <a:r>
              <a:rPr lang="en-US" sz="3500" b="1" dirty="0"/>
              <a:t>reports suggest that </a:t>
            </a:r>
            <a:r>
              <a:rPr lang="en-US" sz="3500" b="1" dirty="0">
                <a:solidFill>
                  <a:srgbClr val="FF0000"/>
                </a:solidFill>
              </a:rPr>
              <a:t>phosphorylation</a:t>
            </a:r>
            <a:r>
              <a:rPr lang="en-US" sz="3500" b="1" dirty="0"/>
              <a:t> of the 5’-end of a long RNA molecule can influence its </a:t>
            </a:r>
            <a:r>
              <a:rPr lang="en-US" sz="3500" b="1" dirty="0">
                <a:solidFill>
                  <a:srgbClr val="FF0000"/>
                </a:solidFill>
              </a:rPr>
              <a:t>immunogenicity</a:t>
            </a:r>
            <a:r>
              <a:rPr lang="en-US" sz="3500" b="1" dirty="0"/>
              <a:t>, and specifically that 5’-triphosphate RNA, which can be produced during viral infection, is more immunogenic than 5’-diphosphate RNA, 5’-monophosphate RNA or RNA containing no 5’ </a:t>
            </a:r>
            <a:r>
              <a:rPr lang="en-US" sz="3500" b="1" dirty="0" smtClean="0"/>
              <a:t>phosphate.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9682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</a:t>
            </a:r>
            <a:r>
              <a:rPr lang="en-US" b="1" dirty="0"/>
              <a:t> 7-methylguanosine (m7GDP) structure (also called </a:t>
            </a:r>
            <a:r>
              <a:rPr lang="en-US" b="1" cap="all" dirty="0">
                <a:solidFill>
                  <a:srgbClr val="FF0000"/>
                </a:solidFill>
              </a:rPr>
              <a:t>cap</a:t>
            </a:r>
            <a:r>
              <a:rPr lang="en-US" b="1" dirty="0"/>
              <a:t>) is located on the 5′ extremity of the cytoplasmic mRNAs that process a cap-dependent translational process. </a:t>
            </a:r>
            <a:endParaRPr lang="ru-RU" b="1" dirty="0" smtClean="0"/>
          </a:p>
          <a:p>
            <a:r>
              <a:rPr lang="en-US" b="1" cap="all" dirty="0" smtClean="0">
                <a:solidFill>
                  <a:srgbClr val="FF0000"/>
                </a:solidFill>
              </a:rPr>
              <a:t>cap</a:t>
            </a:r>
            <a:r>
              <a:rPr lang="en-US" b="1" dirty="0" smtClean="0"/>
              <a:t> </a:t>
            </a:r>
            <a:r>
              <a:rPr lang="en-US" b="1" dirty="0"/>
              <a:t>protects the mRNA against degradation by ribonuclease, it intervenes in the nuclear export, and it allows the ribosome recruitment.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45736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dirty="0"/>
              <a:t>Endogenous vs. exogenous long </a:t>
            </a:r>
            <a:r>
              <a:rPr lang="fr-FR" b="1" dirty="0" smtClean="0"/>
              <a:t>RNA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/>
              <a:t>However, in vitro-transcribed (</a:t>
            </a:r>
            <a:r>
              <a:rPr lang="en-US" b="1" dirty="0" err="1"/>
              <a:t>ivT</a:t>
            </a:r>
            <a:r>
              <a:rPr lang="en-US" b="1" dirty="0"/>
              <a:t>) long RNA containing a </a:t>
            </a:r>
            <a:r>
              <a:rPr lang="en-US" b="1" i="1" dirty="0">
                <a:solidFill>
                  <a:srgbClr val="FF0000"/>
                </a:solidFill>
              </a:rPr>
              <a:t>7-methylguanosine cap</a:t>
            </a:r>
            <a:r>
              <a:rPr lang="en-US" b="1" dirty="0"/>
              <a:t> (present in eukaryotic mRNA) is also highly immunogenic despite having no 5’ </a:t>
            </a:r>
            <a:r>
              <a:rPr lang="en-US" b="1" dirty="0" smtClean="0"/>
              <a:t>phosphate, suggesting </a:t>
            </a:r>
            <a:r>
              <a:rPr lang="en-US" b="1" dirty="0"/>
              <a:t>that characteristics other than 5’-phosphorylation can influence the immunogenicity of an RNA molecule</a:t>
            </a:r>
            <a:r>
              <a:rPr lang="en-US" b="1" dirty="0" smtClean="0"/>
              <a:t>.</a:t>
            </a:r>
          </a:p>
          <a:p>
            <a:r>
              <a:rPr lang="en-US" b="1" cap="small" dirty="0">
                <a:solidFill>
                  <a:srgbClr val="FF0000"/>
                </a:solidFill>
              </a:rPr>
              <a:t>7-methylguanosine cap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52157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dirty="0"/>
              <a:t>Endogenous vs. exogenous long </a:t>
            </a:r>
            <a:r>
              <a:rPr lang="fr-FR" b="1" dirty="0" smtClean="0"/>
              <a:t>RNA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 smtClean="0"/>
              <a:t>Eukaryotic </a:t>
            </a:r>
            <a:r>
              <a:rPr lang="en-US" dirty="0"/>
              <a:t>mRNA contains chemically modified nucleotides such as 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baseline="30000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</a:rPr>
              <a:t>-methyladenosine</a:t>
            </a:r>
            <a:r>
              <a:rPr lang="en-US" dirty="0"/>
              <a:t>, </a:t>
            </a:r>
            <a:r>
              <a:rPr lang="en-US" i="1" dirty="0">
                <a:solidFill>
                  <a:srgbClr val="FF0000"/>
                </a:solidFill>
              </a:rPr>
              <a:t>5-methylcytidine</a:t>
            </a:r>
            <a:r>
              <a:rPr lang="en-US" dirty="0"/>
              <a:t>, and </a:t>
            </a:r>
            <a:r>
              <a:rPr lang="en-US" i="1" dirty="0">
                <a:solidFill>
                  <a:srgbClr val="FF0000"/>
                </a:solidFill>
              </a:rPr>
              <a:t>2’-O-methylated </a:t>
            </a:r>
            <a:r>
              <a:rPr lang="en-US" dirty="0"/>
              <a:t>nucleotides. </a:t>
            </a:r>
            <a:endParaRPr lang="ru-RU" dirty="0" smtClean="0"/>
          </a:p>
          <a:p>
            <a:r>
              <a:rPr lang="en-US" dirty="0" smtClean="0"/>
              <a:t>Although </a:t>
            </a:r>
            <a:r>
              <a:rPr lang="en-US" dirty="0"/>
              <a:t>only a very small number of these modified nucleotides are present in a typical mRNA molecule, they may help prevent mRNA from activating the innate immune system by disrupting </a:t>
            </a:r>
            <a:r>
              <a:rPr lang="en-US" i="1" dirty="0">
                <a:solidFill>
                  <a:srgbClr val="FF0000"/>
                </a:solidFill>
              </a:rPr>
              <a:t>secondary structure</a:t>
            </a:r>
            <a:r>
              <a:rPr lang="en-US" dirty="0"/>
              <a:t> that would resemble double-stranded RNA (dsRNA</a:t>
            </a:r>
            <a:r>
              <a:rPr lang="en-US" dirty="0" smtClean="0"/>
              <a:t>),</a:t>
            </a:r>
            <a:r>
              <a:rPr lang="en-US" dirty="0"/>
              <a:t> a type of RNA thought to be present in cells only during viral infection.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immunogenicity of long RNA has been used to study both innate and </a:t>
            </a:r>
            <a:r>
              <a:rPr lang="en-US" i="1" dirty="0">
                <a:solidFill>
                  <a:srgbClr val="FF0000"/>
                </a:solidFill>
              </a:rPr>
              <a:t>adaptive immunity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6138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Repeated long-RNA transfection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inhibiting </a:t>
            </a:r>
            <a:r>
              <a:rPr lang="en-US" dirty="0"/>
              <a:t>only three proteins, </a:t>
            </a:r>
            <a:r>
              <a:rPr lang="en-US" i="1" dirty="0">
                <a:solidFill>
                  <a:srgbClr val="FF0000"/>
                </a:solidFill>
              </a:rPr>
              <a:t>interferon-β</a:t>
            </a:r>
            <a:r>
              <a:rPr lang="en-US" dirty="0"/>
              <a:t>, </a:t>
            </a:r>
            <a:r>
              <a:rPr lang="en-US" i="1" dirty="0">
                <a:solidFill>
                  <a:srgbClr val="FF0000"/>
                </a:solidFill>
              </a:rPr>
              <a:t>STAT2</a:t>
            </a:r>
            <a:r>
              <a:rPr lang="en-US" dirty="0"/>
              <a:t>, and </a:t>
            </a:r>
            <a:r>
              <a:rPr lang="en-US" i="1" dirty="0">
                <a:solidFill>
                  <a:srgbClr val="FF0000"/>
                </a:solidFill>
              </a:rPr>
              <a:t>EIF2AK2</a:t>
            </a:r>
            <a:r>
              <a:rPr lang="en-US" dirty="0"/>
              <a:t> is sufficient to rescue human </a:t>
            </a:r>
            <a:r>
              <a:rPr lang="en-US" b="1" dirty="0">
                <a:solidFill>
                  <a:srgbClr val="FF0000"/>
                </a:solidFill>
              </a:rPr>
              <a:t>fibroblasts </a:t>
            </a:r>
            <a:r>
              <a:rPr lang="en-US" dirty="0"/>
              <a:t>from the cell death caused by frequent transfection with long, protein-encoding </a:t>
            </a:r>
            <a:r>
              <a:rPr lang="en-US" dirty="0" smtClean="0"/>
              <a:t>RNA.</a:t>
            </a:r>
            <a:endParaRPr lang="ru-RU" dirty="0" smtClean="0"/>
          </a:p>
          <a:p>
            <a:r>
              <a:rPr lang="en-US" dirty="0"/>
              <a:t> Inhibiting interferon signaling disrupts the positive-feedback loop that normally </a:t>
            </a:r>
            <a:r>
              <a:rPr lang="en-US" dirty="0" err="1"/>
              <a:t>hypersensitizes</a:t>
            </a:r>
            <a:r>
              <a:rPr lang="en-US" dirty="0"/>
              <a:t> cells exposed to exogenous long RNA. Researchers have recently used this technique to express </a:t>
            </a:r>
            <a:r>
              <a:rPr lang="en-US" i="1" dirty="0">
                <a:solidFill>
                  <a:srgbClr val="FF0000"/>
                </a:solidFill>
              </a:rPr>
              <a:t>reprogramming proteins</a:t>
            </a:r>
            <a:r>
              <a:rPr lang="en-US" dirty="0"/>
              <a:t> in primary human fibroblasts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112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RNA transfection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3600" b="1" dirty="0"/>
              <a:t>is the process of deliberately introducing </a:t>
            </a:r>
            <a:r>
              <a:rPr lang="en-US" sz="3600" b="1" dirty="0">
                <a:solidFill>
                  <a:srgbClr val="FF0000"/>
                </a:solidFill>
              </a:rPr>
              <a:t>RNA</a:t>
            </a:r>
            <a:r>
              <a:rPr lang="en-US" sz="3600" b="1" dirty="0"/>
              <a:t> into a living </a:t>
            </a:r>
            <a:r>
              <a:rPr lang="en-US" sz="3600" b="1" dirty="0">
                <a:solidFill>
                  <a:srgbClr val="FF0000"/>
                </a:solidFill>
              </a:rPr>
              <a:t>cell</a:t>
            </a:r>
            <a:r>
              <a:rPr lang="en-US" sz="3600" b="1" dirty="0"/>
              <a:t>. </a:t>
            </a:r>
            <a:endParaRPr lang="en-US" sz="3600" b="1" dirty="0" smtClean="0"/>
          </a:p>
          <a:p>
            <a:r>
              <a:rPr lang="en-US" sz="3600" b="1" dirty="0" smtClean="0"/>
              <a:t>RNA </a:t>
            </a:r>
            <a:r>
              <a:rPr lang="en-US" sz="3600" b="1" dirty="0"/>
              <a:t>can be purified from cells after lysis or synthesized from free </a:t>
            </a:r>
            <a:r>
              <a:rPr lang="en-US" sz="3600" b="1" u="sng" dirty="0">
                <a:solidFill>
                  <a:srgbClr val="FF0000"/>
                </a:solidFill>
              </a:rPr>
              <a:t>nucleotides</a:t>
            </a:r>
            <a:r>
              <a:rPr lang="en-US" sz="3600" b="1" dirty="0"/>
              <a:t> either chemically, or enzymatically using an </a:t>
            </a:r>
            <a:r>
              <a:rPr lang="en-US" sz="3600" b="1" dirty="0">
                <a:solidFill>
                  <a:srgbClr val="FF0000"/>
                </a:solidFill>
              </a:rPr>
              <a:t>RNA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rgbClr val="FF0000"/>
                </a:solidFill>
              </a:rPr>
              <a:t>polymerase</a:t>
            </a:r>
            <a:r>
              <a:rPr lang="en-US" sz="3600" b="1" dirty="0"/>
              <a:t> to </a:t>
            </a:r>
            <a:r>
              <a:rPr lang="en-US" sz="3600" b="1" dirty="0">
                <a:solidFill>
                  <a:srgbClr val="FF0000"/>
                </a:solidFill>
              </a:rPr>
              <a:t>transcribe</a:t>
            </a:r>
            <a:r>
              <a:rPr lang="en-US" sz="3600" b="1" dirty="0"/>
              <a:t> a </a:t>
            </a:r>
            <a:r>
              <a:rPr lang="en-US" sz="3600" b="1" dirty="0">
                <a:solidFill>
                  <a:srgbClr val="FF0000"/>
                </a:solidFill>
              </a:rPr>
              <a:t>DNA</a:t>
            </a:r>
            <a:r>
              <a:rPr lang="en-US" sz="3600" b="1" dirty="0"/>
              <a:t> template.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9130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98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270" y="1324948"/>
            <a:ext cx="11175460" cy="5318448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As </a:t>
            </a:r>
            <a:r>
              <a:rPr lang="en-US" sz="4000" b="1" dirty="0"/>
              <a:t>with DNA, RNA can be delivered to cells by a variety of </a:t>
            </a:r>
            <a:r>
              <a:rPr lang="en-US" sz="4000" b="1" dirty="0" smtClean="0"/>
              <a:t>means including  </a:t>
            </a:r>
            <a:r>
              <a:rPr lang="en-US" sz="4000" b="1" dirty="0"/>
              <a:t> </a:t>
            </a:r>
            <a:r>
              <a:rPr lang="en-US" sz="4000" b="1" i="1" dirty="0">
                <a:solidFill>
                  <a:srgbClr val="FF0000"/>
                </a:solidFill>
              </a:rPr>
              <a:t>microinjection</a:t>
            </a:r>
            <a:r>
              <a:rPr lang="en-US" sz="4000" b="1" dirty="0"/>
              <a:t>, </a:t>
            </a:r>
            <a:r>
              <a:rPr lang="en-US" sz="4000" b="1" i="1" dirty="0">
                <a:solidFill>
                  <a:srgbClr val="FF0000"/>
                </a:solidFill>
              </a:rPr>
              <a:t>electroporation</a:t>
            </a:r>
            <a:r>
              <a:rPr lang="en-US" sz="4000" b="1" dirty="0"/>
              <a:t>, and </a:t>
            </a:r>
            <a:r>
              <a:rPr lang="en-US" sz="4000" b="1" dirty="0">
                <a:solidFill>
                  <a:srgbClr val="FF0000"/>
                </a:solidFill>
              </a:rPr>
              <a:t>lipid-mediated transfection</a:t>
            </a:r>
            <a:r>
              <a:rPr lang="en-US" sz="4000" b="1" dirty="0"/>
              <a:t>. </a:t>
            </a:r>
            <a:endParaRPr lang="en-US" sz="4000" b="1" dirty="0" smtClean="0"/>
          </a:p>
          <a:p>
            <a:r>
              <a:rPr lang="en-US" sz="4000" b="1" dirty="0" smtClean="0"/>
              <a:t>If </a:t>
            </a:r>
            <a:r>
              <a:rPr lang="en-US" sz="4000" b="1" dirty="0"/>
              <a:t>the RNA encodes a protein, transfected cells may </a:t>
            </a:r>
            <a:r>
              <a:rPr lang="en-US" sz="4000" b="1" dirty="0">
                <a:solidFill>
                  <a:srgbClr val="FF0000"/>
                </a:solidFill>
              </a:rPr>
              <a:t>translate</a:t>
            </a:r>
            <a:r>
              <a:rPr lang="en-US" sz="4000" b="1" dirty="0"/>
              <a:t> the RNA into the encoded protein</a:t>
            </a:r>
            <a:r>
              <a:rPr lang="en-US" sz="4000" b="1" dirty="0" smtClean="0"/>
              <a:t>.</a:t>
            </a:r>
          </a:p>
          <a:p>
            <a:r>
              <a:rPr lang="en-US" sz="4000" b="1" dirty="0" smtClean="0"/>
              <a:t>If </a:t>
            </a:r>
            <a:r>
              <a:rPr lang="en-US" sz="4000" b="1" dirty="0"/>
              <a:t>the RNA is a regulatory RNA (such as a </a:t>
            </a:r>
            <a:r>
              <a:rPr lang="en-US" sz="4000" b="1" dirty="0">
                <a:solidFill>
                  <a:srgbClr val="FF0000"/>
                </a:solidFill>
              </a:rPr>
              <a:t>miRNA</a:t>
            </a:r>
            <a:r>
              <a:rPr lang="en-US" sz="4000" b="1" dirty="0"/>
              <a:t>), the RNA may cause other changes in the cell (such as </a:t>
            </a:r>
            <a:r>
              <a:rPr lang="en-US" sz="4000" b="1" dirty="0">
                <a:solidFill>
                  <a:srgbClr val="FF0000"/>
                </a:solidFill>
              </a:rPr>
              <a:t>RNAi-mediated knockdown</a:t>
            </a:r>
            <a:r>
              <a:rPr lang="en-US" sz="4000" b="1" dirty="0"/>
              <a:t>).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52239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AU" b="1" dirty="0"/>
              <a:t>Short-RNA transfection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557" y="1825624"/>
            <a:ext cx="11595371" cy="5032375"/>
          </a:xfrm>
        </p:spPr>
        <p:txBody>
          <a:bodyPr>
            <a:normAutofit/>
          </a:bodyPr>
          <a:lstStyle/>
          <a:p>
            <a:r>
              <a:rPr lang="en-US" sz="3600" b="1" dirty="0"/>
              <a:t>Short-RNA transfection is routinely used in biological research to knock down the expression of a protein of interest (</a:t>
            </a:r>
            <a:r>
              <a:rPr lang="en-US" b="1" i="1" dirty="0"/>
              <a:t>using  Small interfering RNA </a:t>
            </a:r>
            <a:r>
              <a:rPr lang="en-US" sz="3600" b="1" dirty="0" smtClean="0">
                <a:solidFill>
                  <a:srgbClr val="FF0000"/>
                </a:solidFill>
              </a:rPr>
              <a:t>siRNA</a:t>
            </a:r>
            <a:r>
              <a:rPr lang="en-US" sz="3600" b="1" dirty="0"/>
              <a:t>) </a:t>
            </a:r>
            <a:r>
              <a:rPr lang="en-US" sz="3600" b="1" dirty="0" smtClean="0"/>
              <a:t>or</a:t>
            </a:r>
          </a:p>
          <a:p>
            <a:r>
              <a:rPr lang="en-US" sz="3600" b="1" dirty="0" smtClean="0"/>
              <a:t> </a:t>
            </a:r>
            <a:r>
              <a:rPr lang="en-US" sz="3600" b="1" dirty="0"/>
              <a:t>to express or </a:t>
            </a:r>
            <a:endParaRPr lang="en-US" sz="3600" b="1" dirty="0" smtClean="0"/>
          </a:p>
          <a:p>
            <a:r>
              <a:rPr lang="en-US" sz="3600" b="1" dirty="0" smtClean="0"/>
              <a:t>block </a:t>
            </a:r>
            <a:r>
              <a:rPr lang="en-US" sz="3600" b="1" dirty="0"/>
              <a:t>the activity of a </a:t>
            </a:r>
            <a:r>
              <a:rPr lang="en-US" sz="3600" b="1" dirty="0">
                <a:solidFill>
                  <a:srgbClr val="FF0000"/>
                </a:solidFill>
              </a:rPr>
              <a:t>miRNA</a:t>
            </a:r>
            <a:r>
              <a:rPr lang="en-US" sz="3600" b="1" dirty="0"/>
              <a:t> (using short RNA that acts independently of the cell’s </a:t>
            </a:r>
            <a:r>
              <a:rPr lang="en-US" sz="3600" b="1" dirty="0">
                <a:solidFill>
                  <a:srgbClr val="FF0000"/>
                </a:solidFill>
              </a:rPr>
              <a:t>RNAi</a:t>
            </a:r>
            <a:r>
              <a:rPr lang="en-US" sz="3600" b="1" dirty="0"/>
              <a:t> machinery, and therefore is not referred to as siRNA</a:t>
            </a:r>
            <a:r>
              <a:rPr lang="en-US" sz="3600" b="1" dirty="0" smtClean="0"/>
              <a:t>).</a:t>
            </a:r>
          </a:p>
          <a:p>
            <a:r>
              <a:rPr lang="en-US" sz="3600" b="1" dirty="0" smtClean="0"/>
              <a:t>DNA-based </a:t>
            </a:r>
            <a:r>
              <a:rPr lang="en-US" sz="3600" b="1" dirty="0"/>
              <a:t>vectors (</a:t>
            </a:r>
            <a:r>
              <a:rPr lang="en-US" sz="3600" b="1" i="1" dirty="0">
                <a:solidFill>
                  <a:srgbClr val="FF0000"/>
                </a:solidFill>
              </a:rPr>
              <a:t>viruses</a:t>
            </a:r>
            <a:r>
              <a:rPr lang="en-US" sz="3600" b="1" dirty="0"/>
              <a:t>, </a:t>
            </a:r>
            <a:r>
              <a:rPr lang="en-US" sz="3600" b="1" i="1" dirty="0">
                <a:solidFill>
                  <a:srgbClr val="FF0000"/>
                </a:solidFill>
              </a:rPr>
              <a:t>plasmids</a:t>
            </a:r>
            <a:r>
              <a:rPr lang="en-US" sz="3600" b="1" dirty="0"/>
              <a:t>) that encode a short RNA molecule can also be </a:t>
            </a:r>
            <a:r>
              <a:rPr lang="en-US" sz="3600" b="1" dirty="0" smtClean="0"/>
              <a:t>used.</a:t>
            </a:r>
          </a:p>
        </p:txBody>
      </p:sp>
    </p:spTree>
    <p:extLst>
      <p:ext uri="{BB962C8B-B14F-4D97-AF65-F5344CB8AC3E}">
        <p14:creationId xmlns:p14="http://schemas.microsoft.com/office/powerpoint/2010/main" val="9338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AU" b="1" dirty="0"/>
              <a:t>Short-RNA transfection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557" y="1825624"/>
            <a:ext cx="11595371" cy="5032375"/>
          </a:xfrm>
        </p:spPr>
        <p:txBody>
          <a:bodyPr>
            <a:normAutofit/>
          </a:bodyPr>
          <a:lstStyle/>
          <a:p>
            <a:r>
              <a:rPr lang="en-US" sz="3200" b="1" dirty="0"/>
              <a:t>Short-RNA transfection is routinely used in biological research to knock down the expression of a protein of interest (using  Small interfering RNA </a:t>
            </a:r>
            <a:r>
              <a:rPr lang="en-US" sz="3200" b="1" i="1" dirty="0" smtClean="0">
                <a:solidFill>
                  <a:srgbClr val="FF0000"/>
                </a:solidFill>
              </a:rPr>
              <a:t>siRNA</a:t>
            </a:r>
            <a:r>
              <a:rPr lang="en-US" sz="3200" b="1" dirty="0"/>
              <a:t>) or to express or block the activity of a </a:t>
            </a:r>
            <a:r>
              <a:rPr lang="en-US" sz="3200" b="1" i="1" dirty="0">
                <a:solidFill>
                  <a:srgbClr val="FF0000"/>
                </a:solidFill>
              </a:rPr>
              <a:t>miRNA</a:t>
            </a:r>
            <a:r>
              <a:rPr lang="en-US" sz="3200" b="1" dirty="0"/>
              <a:t> (using short RNA that acts independently of the cell’s </a:t>
            </a:r>
            <a:r>
              <a:rPr lang="en-US" sz="3200" b="1" i="1" dirty="0">
                <a:solidFill>
                  <a:srgbClr val="FF0000"/>
                </a:solidFill>
              </a:rPr>
              <a:t>RNAi</a:t>
            </a:r>
            <a:r>
              <a:rPr lang="en-US" sz="3200" b="1" dirty="0"/>
              <a:t> machinery, and therefore is not referred to as siRNA</a:t>
            </a:r>
            <a:r>
              <a:rPr lang="en-US" sz="3200" b="1" dirty="0" smtClean="0"/>
              <a:t>).</a:t>
            </a:r>
          </a:p>
          <a:p>
            <a:r>
              <a:rPr lang="en-US" sz="3200" b="1" dirty="0" smtClean="0"/>
              <a:t>DNA-based </a:t>
            </a:r>
            <a:r>
              <a:rPr lang="en-US" sz="3200" b="1" dirty="0"/>
              <a:t>vectors (</a:t>
            </a:r>
            <a:r>
              <a:rPr lang="en-US" sz="3200" b="1" dirty="0">
                <a:solidFill>
                  <a:srgbClr val="FF0000"/>
                </a:solidFill>
              </a:rPr>
              <a:t>viruses</a:t>
            </a:r>
            <a:r>
              <a:rPr lang="en-US" sz="3200" b="1" dirty="0"/>
              <a:t>, </a:t>
            </a:r>
            <a:r>
              <a:rPr lang="en-US" sz="3200" b="1" dirty="0">
                <a:solidFill>
                  <a:srgbClr val="FF0000"/>
                </a:solidFill>
              </a:rPr>
              <a:t>plasmids</a:t>
            </a:r>
            <a:r>
              <a:rPr lang="en-US" sz="3200" b="1" dirty="0"/>
              <a:t>) that encode a short RNA molecule can also be </a:t>
            </a:r>
            <a:r>
              <a:rPr lang="en-US" sz="3200" b="1" dirty="0" smtClean="0"/>
              <a:t>used.</a:t>
            </a:r>
          </a:p>
          <a:p>
            <a:r>
              <a:rPr lang="en-US" sz="3200" b="1" dirty="0" smtClean="0"/>
              <a:t>Short-RNA </a:t>
            </a:r>
            <a:r>
              <a:rPr lang="en-US" sz="3200" b="1" dirty="0"/>
              <a:t>transfection does not risk modification of the cell’s DNA, a characteristic that has led to the development of short RNA as a new class of </a:t>
            </a:r>
            <a:r>
              <a:rPr lang="en-US" sz="3200" b="1" dirty="0">
                <a:solidFill>
                  <a:srgbClr val="FF0000"/>
                </a:solidFill>
              </a:rPr>
              <a:t>macromolecular </a:t>
            </a:r>
            <a:r>
              <a:rPr lang="en-US" sz="3200" b="1" dirty="0" smtClean="0">
                <a:solidFill>
                  <a:srgbClr val="FF0000"/>
                </a:solidFill>
              </a:rPr>
              <a:t>drugs.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631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0843727" cy="4836432"/>
          </a:xfrm>
        </p:spPr>
        <p:txBody>
          <a:bodyPr>
            <a:normAutofit/>
          </a:bodyPr>
          <a:lstStyle/>
          <a:p>
            <a:r>
              <a:rPr lang="en-US" sz="3200" b="1" dirty="0"/>
              <a:t>Small interfering RNA (siRNA), sometimes known as short interfering RNA or silencing RNA, is a class of </a:t>
            </a:r>
            <a:r>
              <a:rPr lang="en-US" sz="3200" b="1" i="1" dirty="0">
                <a:solidFill>
                  <a:srgbClr val="FF0000"/>
                </a:solidFill>
              </a:rPr>
              <a:t>double-stranded RNA non-coding RNA molecules</a:t>
            </a:r>
            <a:r>
              <a:rPr lang="en-US" sz="3200" b="1" dirty="0"/>
              <a:t>, 20-25 </a:t>
            </a:r>
            <a:r>
              <a:rPr lang="en-US" sz="3200" b="1" i="1" dirty="0">
                <a:solidFill>
                  <a:srgbClr val="FF0000"/>
                </a:solidFill>
              </a:rPr>
              <a:t>base pairs</a:t>
            </a:r>
            <a:r>
              <a:rPr lang="en-US" sz="3200" b="1" dirty="0"/>
              <a:t> in length, similar to </a:t>
            </a:r>
            <a:r>
              <a:rPr lang="en-US" sz="3200" b="1" i="1" dirty="0">
                <a:solidFill>
                  <a:srgbClr val="FF0000"/>
                </a:solidFill>
              </a:rPr>
              <a:t>miRNA</a:t>
            </a:r>
            <a:r>
              <a:rPr lang="en-US" sz="3200" b="1" dirty="0"/>
              <a:t>, and operating within the </a:t>
            </a:r>
            <a:r>
              <a:rPr lang="en-US" sz="3200" b="1" dirty="0">
                <a:solidFill>
                  <a:srgbClr val="FF0000"/>
                </a:solidFill>
              </a:rPr>
              <a:t>RNA interference</a:t>
            </a:r>
            <a:r>
              <a:rPr lang="en-US" sz="3200" b="1" dirty="0"/>
              <a:t> (RNAi) pathway. </a:t>
            </a:r>
            <a:endParaRPr lang="en-US" sz="3200" b="1" dirty="0" smtClean="0"/>
          </a:p>
          <a:p>
            <a:r>
              <a:rPr lang="en-US" sz="3200" b="1" dirty="0" smtClean="0"/>
              <a:t>It </a:t>
            </a:r>
            <a:r>
              <a:rPr lang="en-US" sz="3200" b="1" dirty="0"/>
              <a:t>interferes with the </a:t>
            </a:r>
            <a:r>
              <a:rPr lang="en-US" sz="3200" b="1" i="1" dirty="0">
                <a:solidFill>
                  <a:srgbClr val="FF0000"/>
                </a:solidFill>
              </a:rPr>
              <a:t>expression</a:t>
            </a:r>
            <a:r>
              <a:rPr lang="en-US" sz="3200" b="1" dirty="0"/>
              <a:t> of specific genes with complementary nucleotide sequences by degrading mRNA after transcription, preventing </a:t>
            </a:r>
            <a:r>
              <a:rPr lang="en-US" sz="3200" b="1" i="1" dirty="0" smtClean="0">
                <a:solidFill>
                  <a:srgbClr val="FF0000"/>
                </a:solidFill>
              </a:rPr>
              <a:t>translation</a:t>
            </a:r>
            <a:r>
              <a:rPr lang="en-US" sz="3200" b="1" dirty="0" smtClean="0"/>
              <a:t>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558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Long-RNA transfection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Long-RNA transfection is the process of deliberately introducing RNA molecules longer than about 25nt into living cells. </a:t>
            </a:r>
            <a:endParaRPr lang="en-US" sz="3200" b="1" dirty="0" smtClean="0"/>
          </a:p>
          <a:p>
            <a:endParaRPr lang="en-US" b="1" dirty="0" smtClean="0"/>
          </a:p>
          <a:p>
            <a:r>
              <a:rPr lang="en-US" b="1" dirty="0" smtClean="0"/>
              <a:t>A </a:t>
            </a:r>
            <a:r>
              <a:rPr lang="en-US" b="1" dirty="0"/>
              <a:t>distinction is made between short- and long-RNA transfection because exogenous long RNA molecules elicit an </a:t>
            </a:r>
            <a:r>
              <a:rPr lang="en-US" b="1" i="1" dirty="0">
                <a:solidFill>
                  <a:srgbClr val="FF0000"/>
                </a:solidFill>
              </a:rPr>
              <a:t>innate immune response</a:t>
            </a:r>
            <a:r>
              <a:rPr lang="en-US" b="1" dirty="0"/>
              <a:t> in cells that can cause a variety of nonspecific </a:t>
            </a:r>
            <a:r>
              <a:rPr lang="en-US" b="1" dirty="0" smtClean="0"/>
              <a:t>effects including</a:t>
            </a:r>
            <a:r>
              <a:rPr lang="en-US" b="1" dirty="0"/>
              <a:t> </a:t>
            </a:r>
            <a:r>
              <a:rPr lang="en-US" b="1" i="1" dirty="0">
                <a:solidFill>
                  <a:srgbClr val="FF0000"/>
                </a:solidFill>
              </a:rPr>
              <a:t>translation</a:t>
            </a:r>
            <a:r>
              <a:rPr lang="en-US" b="1" dirty="0"/>
              <a:t> block, </a:t>
            </a:r>
            <a:r>
              <a:rPr lang="en-US" b="1" i="1" dirty="0">
                <a:solidFill>
                  <a:srgbClr val="FF0000"/>
                </a:solidFill>
              </a:rPr>
              <a:t>cell-cycle</a:t>
            </a:r>
            <a:r>
              <a:rPr lang="en-US" b="1" dirty="0"/>
              <a:t> arrest, and </a:t>
            </a:r>
            <a:r>
              <a:rPr lang="en-US" b="1" i="1" dirty="0">
                <a:solidFill>
                  <a:srgbClr val="FF0000"/>
                </a:solidFill>
              </a:rPr>
              <a:t>apoptosis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54873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47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dirty="0"/>
              <a:t>Endogenous vs. exogenous long </a:t>
            </a:r>
            <a:r>
              <a:rPr lang="fr-FR" b="1" dirty="0" smtClean="0"/>
              <a:t>RNA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915" y="1381328"/>
            <a:ext cx="11614825" cy="5476671"/>
          </a:xfrm>
        </p:spPr>
        <p:txBody>
          <a:bodyPr>
            <a:normAutofit/>
          </a:bodyPr>
          <a:lstStyle/>
          <a:p>
            <a:r>
              <a:rPr lang="en-US" b="1" dirty="0" smtClean="0"/>
              <a:t>The </a:t>
            </a:r>
            <a:r>
              <a:rPr lang="en-US" b="1" dirty="0"/>
              <a:t>innate immune </a:t>
            </a:r>
            <a:r>
              <a:rPr lang="en-US" b="1" dirty="0" smtClean="0"/>
              <a:t>system (</a:t>
            </a:r>
            <a:r>
              <a:rPr lang="ru-RU" sz="2000" b="1" i="1" dirty="0"/>
              <a:t>Врожденная иммунная </a:t>
            </a:r>
            <a:r>
              <a:rPr lang="ru-RU" sz="2000" b="1" i="1" dirty="0" smtClean="0"/>
              <a:t>система</a:t>
            </a:r>
            <a:r>
              <a:rPr lang="en-US" b="1" dirty="0" smtClean="0"/>
              <a:t>)  </a:t>
            </a:r>
            <a:r>
              <a:rPr lang="en-US" b="1" dirty="0"/>
              <a:t>has evolved to protect against infection by detecting </a:t>
            </a:r>
            <a:r>
              <a:rPr lang="en-US" b="1" i="1" dirty="0">
                <a:solidFill>
                  <a:srgbClr val="FF0000"/>
                </a:solidFill>
              </a:rPr>
              <a:t>pathogen-associated molecular patterns</a:t>
            </a:r>
            <a:r>
              <a:rPr lang="en-US" b="1" dirty="0"/>
              <a:t> (PAMPs), and triggering a complex set of responses collectively known as “inflammation</a:t>
            </a:r>
            <a:r>
              <a:rPr lang="en-US" b="1" dirty="0" smtClean="0"/>
              <a:t>”(</a:t>
            </a:r>
            <a:r>
              <a:rPr lang="ru-RU" sz="2000" b="1" i="1" dirty="0" smtClean="0"/>
              <a:t>воспаление</a:t>
            </a:r>
            <a:r>
              <a:rPr lang="en-US" b="1" dirty="0" smtClean="0"/>
              <a:t>). </a:t>
            </a:r>
          </a:p>
          <a:p>
            <a:r>
              <a:rPr lang="en-US" b="1" dirty="0" smtClean="0"/>
              <a:t>Many </a:t>
            </a:r>
            <a:r>
              <a:rPr lang="en-US" b="1" dirty="0"/>
              <a:t>cells express specific </a:t>
            </a:r>
            <a:r>
              <a:rPr lang="en-US" b="1" i="1" dirty="0">
                <a:solidFill>
                  <a:srgbClr val="FF0000"/>
                </a:solidFill>
              </a:rPr>
              <a:t>pattern recognition receptors</a:t>
            </a:r>
            <a:r>
              <a:rPr lang="en-US" b="1" dirty="0"/>
              <a:t> (PRRs) for exogenous RNA including </a:t>
            </a:r>
            <a:r>
              <a:rPr lang="en-US" b="1" dirty="0">
                <a:solidFill>
                  <a:srgbClr val="FF0000"/>
                </a:solidFill>
              </a:rPr>
              <a:t>toll-like receptor</a:t>
            </a:r>
            <a:r>
              <a:rPr lang="en-US" b="1" dirty="0"/>
              <a:t> 3,7,8 (</a:t>
            </a:r>
            <a:r>
              <a:rPr lang="en-US" b="1" i="1" dirty="0">
                <a:solidFill>
                  <a:srgbClr val="FF0000"/>
                </a:solidFill>
              </a:rPr>
              <a:t>TLR3, TLR7, TLR8</a:t>
            </a:r>
            <a:r>
              <a:rPr lang="en-US" b="1" dirty="0" smtClean="0"/>
              <a:t>),</a:t>
            </a:r>
            <a:r>
              <a:rPr lang="en-US" b="1" dirty="0"/>
              <a:t> the RNA </a:t>
            </a:r>
            <a:r>
              <a:rPr lang="en-US" b="1" i="1" dirty="0">
                <a:solidFill>
                  <a:srgbClr val="FF0000"/>
                </a:solidFill>
              </a:rPr>
              <a:t>helicase RIG1 (</a:t>
            </a:r>
            <a:r>
              <a:rPr lang="en-US" b="1" i="1" dirty="0" smtClean="0">
                <a:solidFill>
                  <a:srgbClr val="FF0000"/>
                </a:solidFill>
              </a:rPr>
              <a:t>RARRES3)</a:t>
            </a:r>
            <a:r>
              <a:rPr lang="en-US" b="1" dirty="0" smtClean="0"/>
              <a:t>,</a:t>
            </a:r>
            <a:r>
              <a:rPr lang="en-US" b="1" dirty="0"/>
              <a:t> </a:t>
            </a:r>
            <a:r>
              <a:rPr lang="en-US" b="1" dirty="0">
                <a:solidFill>
                  <a:srgbClr val="FF0000"/>
                </a:solidFill>
              </a:rPr>
              <a:t>protein kinase R </a:t>
            </a:r>
            <a:r>
              <a:rPr lang="en-US" b="1" dirty="0"/>
              <a:t>(PKR, a.k.a. EIF2AK2</a:t>
            </a:r>
            <a:r>
              <a:rPr lang="en-US" b="1" dirty="0" smtClean="0"/>
              <a:t>),</a:t>
            </a:r>
            <a:r>
              <a:rPr lang="en-US" b="1" dirty="0"/>
              <a:t> members of the </a:t>
            </a:r>
            <a:r>
              <a:rPr lang="en-US" b="1" dirty="0" err="1"/>
              <a:t>oligoadenylate</a:t>
            </a:r>
            <a:r>
              <a:rPr lang="en-US" b="1" dirty="0"/>
              <a:t> </a:t>
            </a:r>
            <a:r>
              <a:rPr lang="en-US" b="1" dirty="0" err="1"/>
              <a:t>synthetase</a:t>
            </a:r>
            <a:r>
              <a:rPr lang="en-US" b="1" dirty="0"/>
              <a:t> family of proteins (</a:t>
            </a:r>
            <a:r>
              <a:rPr lang="en-US" b="1" i="1" dirty="0">
                <a:solidFill>
                  <a:srgbClr val="FF0000"/>
                </a:solidFill>
              </a:rPr>
              <a:t>OAS1, OAS2, OAS3</a:t>
            </a:r>
            <a:r>
              <a:rPr lang="en-US" b="1" dirty="0"/>
              <a:t>), and others. </a:t>
            </a:r>
            <a:endParaRPr lang="en-US" b="1" dirty="0" smtClean="0"/>
          </a:p>
          <a:p>
            <a:r>
              <a:rPr lang="en-US" b="1" dirty="0" smtClean="0"/>
              <a:t>All </a:t>
            </a:r>
            <a:r>
              <a:rPr lang="en-US" b="1" dirty="0"/>
              <a:t>of these proteins can specifically bind to exogenous RNA molecules and </a:t>
            </a:r>
            <a:r>
              <a:rPr lang="en-US" sz="3600" b="1" dirty="0">
                <a:solidFill>
                  <a:srgbClr val="FF0000"/>
                </a:solidFill>
              </a:rPr>
              <a:t>trigger</a:t>
            </a:r>
            <a:r>
              <a:rPr lang="en-US" b="1" dirty="0"/>
              <a:t> an immune response. </a:t>
            </a:r>
          </a:p>
        </p:txBody>
      </p:sp>
    </p:spTree>
    <p:extLst>
      <p:ext uri="{BB962C8B-B14F-4D97-AF65-F5344CB8AC3E}">
        <p14:creationId xmlns:p14="http://schemas.microsoft.com/office/powerpoint/2010/main" val="170841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dirty="0"/>
              <a:t>Endogenous vs. exogenous long </a:t>
            </a:r>
            <a:r>
              <a:rPr lang="fr-FR" b="1" dirty="0" smtClean="0"/>
              <a:t>RNA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0408"/>
          </a:xfrm>
        </p:spPr>
        <p:txBody>
          <a:bodyPr>
            <a:normAutofit lnSpcReduction="10000"/>
          </a:bodyPr>
          <a:lstStyle/>
          <a:p>
            <a:r>
              <a:rPr lang="en-US" sz="3500" b="1" dirty="0" smtClean="0"/>
              <a:t>The </a:t>
            </a:r>
            <a:r>
              <a:rPr lang="en-US" sz="3500" b="1" dirty="0"/>
              <a:t>specific chemical, structural or other characteristics of long RNA molecules that are required for recognition by PRRs remain largely unknown despite intense study. </a:t>
            </a:r>
            <a:endParaRPr lang="en-US" sz="3500" b="1" dirty="0" smtClean="0"/>
          </a:p>
          <a:p>
            <a:r>
              <a:rPr lang="en-US" sz="3500" b="1" dirty="0" smtClean="0"/>
              <a:t>At </a:t>
            </a:r>
            <a:r>
              <a:rPr lang="en-US" sz="3500" b="1" dirty="0"/>
              <a:t>any given time, a typical </a:t>
            </a:r>
            <a:r>
              <a:rPr lang="en-US" sz="3500" b="1" dirty="0">
                <a:solidFill>
                  <a:srgbClr val="FF0000"/>
                </a:solidFill>
              </a:rPr>
              <a:t>mammalian</a:t>
            </a:r>
            <a:r>
              <a:rPr lang="en-US" sz="3500" b="1" dirty="0"/>
              <a:t> cell may contain several hundred thousand mRNA and other, regulatory long RNA molecules. </a:t>
            </a:r>
            <a:endParaRPr lang="en-US" sz="3500" b="1" dirty="0" smtClean="0"/>
          </a:p>
          <a:p>
            <a:r>
              <a:rPr lang="en-US" sz="3500" b="1" dirty="0" smtClean="0"/>
              <a:t>How </a:t>
            </a:r>
            <a:r>
              <a:rPr lang="en-US" sz="3500" b="1" dirty="0"/>
              <a:t>cells distinguish exogenous long RNA from the large amount of endogenous long RNA is an important open question in cell biology. </a:t>
            </a:r>
            <a:endParaRPr lang="en-US" sz="3500" b="1" dirty="0" smtClean="0"/>
          </a:p>
          <a:p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33059594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4118</TotalTime>
  <Words>213</Words>
  <Application>Microsoft Office PowerPoint</Application>
  <PresentationFormat>Широкоэкранный</PresentationFormat>
  <Paragraphs>48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L. 13. RNA transfection</vt:lpstr>
      <vt:lpstr>RNA transfection</vt:lpstr>
      <vt:lpstr>Презентация PowerPoint</vt:lpstr>
      <vt:lpstr>Short-RNA transfection</vt:lpstr>
      <vt:lpstr>Short-RNA transfection</vt:lpstr>
      <vt:lpstr>Презентация PowerPoint</vt:lpstr>
      <vt:lpstr>Long-RNA transfection</vt:lpstr>
      <vt:lpstr>Endogenous vs. exogenous long RNA</vt:lpstr>
      <vt:lpstr>Endogenous vs. exogenous long RNA</vt:lpstr>
      <vt:lpstr>Endogenous vs. exogenous long RNA</vt:lpstr>
      <vt:lpstr>Презентация PowerPoint</vt:lpstr>
      <vt:lpstr>Endogenous vs. exogenous long RNA</vt:lpstr>
      <vt:lpstr>Endogenous vs. exogenous long RNA</vt:lpstr>
      <vt:lpstr>Repeated long-RNA transfection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 7RNA transfection</dc:title>
  <dc:creator>Aizada Alnurova</dc:creator>
  <cp:lastModifiedBy>КСС</cp:lastModifiedBy>
  <cp:revision>13</cp:revision>
  <dcterms:created xsi:type="dcterms:W3CDTF">2020-02-10T06:08:49Z</dcterms:created>
  <dcterms:modified xsi:type="dcterms:W3CDTF">2020-04-06T16:02:27Z</dcterms:modified>
</cp:coreProperties>
</file>